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9" r:id="rId1"/>
    <p:sldMasterId id="2147484113" r:id="rId2"/>
    <p:sldMasterId id="2147484125" r:id="rId3"/>
    <p:sldMasterId id="2147484137" r:id="rId4"/>
  </p:sldMasterIdLst>
  <p:notesMasterIdLst>
    <p:notesMasterId r:id="rId43"/>
  </p:notesMasterIdLst>
  <p:sldIdLst>
    <p:sldId id="297" r:id="rId5"/>
    <p:sldId id="309" r:id="rId6"/>
    <p:sldId id="310" r:id="rId7"/>
    <p:sldId id="346" r:id="rId8"/>
    <p:sldId id="311" r:id="rId9"/>
    <p:sldId id="307" r:id="rId10"/>
    <p:sldId id="312" r:id="rId11"/>
    <p:sldId id="313" r:id="rId12"/>
    <p:sldId id="369" r:id="rId13"/>
    <p:sldId id="314" r:id="rId14"/>
    <p:sldId id="347" r:id="rId15"/>
    <p:sldId id="308" r:id="rId16"/>
    <p:sldId id="304" r:id="rId17"/>
    <p:sldId id="264" r:id="rId18"/>
    <p:sldId id="349" r:id="rId19"/>
    <p:sldId id="267" r:id="rId20"/>
    <p:sldId id="268" r:id="rId21"/>
    <p:sldId id="319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30" r:id="rId30"/>
    <p:sldId id="332" r:id="rId31"/>
    <p:sldId id="333" r:id="rId32"/>
    <p:sldId id="360" r:id="rId33"/>
    <p:sldId id="338" r:id="rId34"/>
    <p:sldId id="339" r:id="rId35"/>
    <p:sldId id="352" r:id="rId36"/>
    <p:sldId id="353" r:id="rId37"/>
    <p:sldId id="358" r:id="rId38"/>
    <p:sldId id="359" r:id="rId39"/>
    <p:sldId id="361" r:id="rId40"/>
    <p:sldId id="364" r:id="rId41"/>
    <p:sldId id="366" r:id="rId4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029A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>
      <p:cViewPr varScale="1">
        <p:scale>
          <a:sx n="83" d="100"/>
          <a:sy n="83" d="100"/>
        </p:scale>
        <p:origin x="63" y="22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0285AF0-1C73-4B40-88FA-3E5508DC8B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F5F55D-1E3C-4256-B54E-231056CD091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4FFB593-1F7E-4814-BC65-104DF935B6F4}" type="datetimeFigureOut">
              <a:rPr lang="zh-CN" altLang="en-US"/>
              <a:pPr>
                <a:defRPr/>
              </a:pPr>
              <a:t>2019-08-11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623F4A32-B29E-45A6-A668-7C6C9F9941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FB059865-BCB0-42FB-AE20-C99E25C56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A8FB02-D72C-4DC6-8E5B-317B55E4DC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7A6914-26C5-490B-AAE0-8EBDBF5BFA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E37FE5AE-DE42-4A5C-B466-BD2808D03E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142615.htm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1293E264-26EE-4DFE-8157-5820352757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>
            <a:extLst>
              <a:ext uri="{FF2B5EF4-FFF2-40B4-BE49-F238E27FC236}">
                <a16:creationId xmlns:a16="http://schemas.microsoft.com/office/drawing/2014/main" id="{65560CBB-9DD6-45D1-A679-C5FCD49E77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棘轮效应，又称制轮作用，是指人的消费习惯形成之后有不可逆性，即易于向上调整，而难于向下调整。尤其是在短期内消费是不可逆的，其习惯效应较大。这种习惯效应，使消费取决于相对收入，即相对于自己过去的高峰收入。消费者易于随收入的提高增加消费，但不易于收入降低而减少消费，以致产生有正截距的短期</a:t>
            </a:r>
            <a:r>
              <a:rPr lang="zh-CN" altLang="en-US">
                <a:hlinkClick r:id="rId3"/>
              </a:rPr>
              <a:t>消费函数</a:t>
            </a:r>
            <a:r>
              <a:rPr lang="zh-CN" altLang="en-US"/>
              <a:t>。这种特点被称为棘轮效应。</a:t>
            </a:r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id="{A7D9227F-B4BB-4D18-9F89-DE29F67B2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3A74C16-CC19-4487-81C4-81F148DD423A}" type="slidenum">
              <a:rPr lang="zh-CN" altLang="en-US" smtClean="0"/>
              <a:pPr>
                <a:spcBef>
                  <a:spcPct val="0"/>
                </a:spcBef>
              </a:pPr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C8FC8-E23A-41E3-977E-91E9A6FE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CF4024-5AF9-4B17-9C77-6C95988CF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6548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C03C2C-5E05-45BC-A340-AEA0F11C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F41339-BBC4-4ABB-92EC-F1A0DAD53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44797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623851-2841-43EB-81FB-0DCFF0A15C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0C2332-4FF6-4C70-B8ED-B0447ACBD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52024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167" y="685800"/>
            <a:ext cx="1138766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06401" y="1981200"/>
            <a:ext cx="5592233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834" y="1981200"/>
            <a:ext cx="5592233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8ECB56-ABB0-4A79-A94A-C802BAECD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2167" y="60198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66C38C-F6D5-4B0D-BC8A-81FADC64C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20567" y="6021388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A04071-0953-4CDE-964F-B4AEF021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3568" y="6092825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67BBE-07F2-4B4C-8E5C-7003883A1B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360020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167" y="685800"/>
            <a:ext cx="1138766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06401" y="1981200"/>
            <a:ext cx="5592233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01834" y="1981200"/>
            <a:ext cx="5592233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01834" y="4000500"/>
            <a:ext cx="5592233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F96F84D-B90A-404B-850B-9E33DD17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2167" y="60198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399F878A-FEE8-46CE-A738-D9733619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20567" y="6021388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B8A2C8D-9B51-428D-9ECE-7A91278A5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3568" y="6092825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C25294-15B3-4E1F-92D9-71B9A5DF753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811935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66720-0FA5-4E53-8CE6-F6089170A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4B10FA-744D-4D03-AE2F-D3B84408F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46651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261D1-B4D3-497F-A09D-E0C8E3CB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87B118-61E1-47B3-9126-34368D995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69662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871EF-E282-4278-B0ED-666CCB920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B0F000-FEFF-44E2-95AC-C88A0BFA2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10681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9D8FF-273D-4C0E-89C0-5E8086C2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D8363-CA92-4006-A0FE-E158767E8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79147B-3271-4675-905B-31159E1C8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7980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239F3-8420-456E-8310-59673D90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C797A5-0418-4598-A7DE-CA0356AB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CB83BB-DEC9-4DE9-8814-F64DF35F5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5DC10F-1701-4D2C-94D0-4DEC59F48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02CCF2-FFCB-47AC-851F-0D72AC53A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003676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80F66-53A9-4CF2-B556-DFF1F012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8594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75AE8-1FC2-471D-883C-2C02D32BE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7CD764-BA28-48DE-ADCA-1651E44FF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2975324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2745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988D1-70F4-4464-946D-C392D7472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E9D2C-1D8D-480F-BF8E-678A78FB8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CD41EE-DC97-499C-973D-361C33081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7299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2C4EAB-C09E-4852-95E5-588C9107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6F11C9C-70F3-4B7F-99D4-85DD88255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096763-E66E-478A-8040-73A2EBE9D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50850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9E774-FD72-4382-AB98-EC25B5191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E2D10B-9C37-4763-B67D-F2D6E3FD7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022715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B041EA8-1927-4EF7-BD2A-AEF537591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2429BB-0895-4535-93D7-E252D6BD6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6268140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FF8E9-B7BD-4E40-90FA-437D6360F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EF4F0D-FAFF-412E-B6FE-96FA6EE3B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49770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B6B37-A2CF-4C1D-AECA-681EC534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D520C2-9F43-45C5-AD1C-CCF4E242E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0658286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FA986-6312-4A7C-8C7C-5CE75BE8C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FC8535-5165-4B92-90C2-3AB72A53A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678095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979D0-C9C4-46E7-9165-5F64B3CE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098765-39C2-45F2-9674-26854DEC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46D731-90E6-42A5-B7B5-D7656149E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1042941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D257E-5C0B-4E43-9939-21264C4D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2A5D95-C7F6-477F-BAEF-C122FA791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B907CA-6EB6-4B98-B59E-34E9DD401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BA827A-91F1-47F0-B645-B99D33E90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44CE666-D88B-4EB7-B138-7801E53D1A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278469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515BC-8C0C-44B1-82CE-D80B6A527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517E97-5775-453C-914B-AE0B0C7E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375639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F0604-2539-4D32-B649-257DB0DC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00940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533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0A28D-4F6E-4227-BCEF-DBA80DA7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FA6582-FC99-43C0-9BA4-27635E56D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F9A48C-B9FC-424B-B966-C30DAEE74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0810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D9657-844E-4933-85FA-8149C2EA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CEFE341-76FA-4586-B445-56EAA4712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42B346-FE74-4792-8525-ACE490790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09149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EEEC3-C5CA-4DF7-B946-24F685D2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D85811-1C0E-474C-B3FE-0751723B8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583891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66AADF-3FBC-4723-A399-510CFF46C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48512F-4210-4B85-8A55-6C1D7472A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8119567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14285-01DD-48A6-B4C6-FA219453A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32EECC-4539-46AB-9A61-61D738935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00742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EBDB07-D0D4-4E83-BCA9-9045322F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AC534F-B937-4AE6-983D-5A6D24D63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068430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0E545-C99F-46C6-97B2-EC8DB28CB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A96123-722A-4178-884B-671895C55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740568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EE618-D0F0-43FB-9980-61E8A781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8D982A-979C-4E89-8266-F0DFEFE64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44D74E-70BA-4161-888C-93CB55371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07166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665C-9285-4498-BDDC-39C98DDB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F6F63D-2450-4FFE-B5A3-538F0C986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49E6A5-4863-4075-B781-DA82030D6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998188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D16D0-0763-4A1B-8007-2522F7E80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4E9A78-7AB1-44C7-BFEA-77B12134A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AC3824-544B-428F-B0E3-7DD55EC11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01D378-8623-4F70-9658-5EB393353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92D57B-AFC6-4AB7-A175-202CC3FBDA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2950018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CE3B7-5FF1-4215-9762-11F88E85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543622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0111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FF652-20B8-4E67-B59B-13E628D5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A0A89-E66F-4846-8A69-72C472A93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EF0FCD-AE26-43EB-AF37-C6C1DD284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657082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E1178-138E-4DDA-97FB-7143B1527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E8DA4E6-FF77-441E-8A75-04AEB8A2A6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32C49-5C30-4DA4-AFDC-160923EDE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522972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D4543-4B06-4263-B003-D6965C3A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F91920-6ED6-4401-95F4-BE57A5CE8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790860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DF543A3-8318-425D-8053-EDF9C9AAC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6C4627-059E-4B26-ACE3-00B9C7448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08209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44A30-785E-46E1-A098-7606EE3B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85C7D9-16EF-40E0-B930-74BB37338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5D7E9A-41D4-4D9A-AD15-316539DDB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F7ED11-C40E-473F-B639-84195989C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F2E56F-C256-42CC-BB43-1FB8D4872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174513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D0CEC-756E-4902-B403-2499660B7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938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441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9B95D-25B2-4902-A227-2F922DC40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DE04C-E034-4D0F-9447-3EA48D02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1302B9-FE9F-43F5-A4C1-521173324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3692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361B3-A784-4547-97E2-AEAFB440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926982-9776-4707-BCBA-5A5BC045F5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276FED-1F32-4024-9B83-BB8A87983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9129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oleObject" Target="../embeddings/oleObject1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vmlDrawing" Target="../drawings/vmlDrawing2.v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oleObject" Target="../embeddings/oleObject2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oleObject" Target="../embeddings/oleObject3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3">
            <a:extLst>
              <a:ext uri="{FF2B5EF4-FFF2-40B4-BE49-F238E27FC236}">
                <a16:creationId xmlns:a16="http://schemas.microsoft.com/office/drawing/2014/main" id="{876B6876-71B6-4280-821B-1EECB3018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 sz="2400"/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192B1CD9-6C52-463E-ABE2-414006276C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2065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B56B223F-F5DB-48FA-8187-B727EF3D41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409825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29" name="图片 5">
            <a:extLst>
              <a:ext uri="{FF2B5EF4-FFF2-40B4-BE49-F238E27FC236}">
                <a16:creationId xmlns:a16="http://schemas.microsoft.com/office/drawing/2014/main" id="{B644E5C1-C66D-4F89-99D6-276608B70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67" y="115888"/>
            <a:ext cx="10160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1" r:id="rId1"/>
    <p:sldLayoutId id="2147484152" r:id="rId2"/>
    <p:sldLayoutId id="2147484153" r:id="rId3"/>
    <p:sldLayoutId id="2147484154" r:id="rId4"/>
    <p:sldLayoutId id="2147484155" r:id="rId5"/>
    <p:sldLayoutId id="2147484156" r:id="rId6"/>
    <p:sldLayoutId id="2147484157" r:id="rId7"/>
    <p:sldLayoutId id="2147484158" r:id="rId8"/>
    <p:sldLayoutId id="2147484159" r:id="rId9"/>
    <p:sldLayoutId id="2147484160" r:id="rId10"/>
    <p:sldLayoutId id="2147484161" r:id="rId11"/>
    <p:sldLayoutId id="2147484195" r:id="rId12"/>
    <p:sldLayoutId id="2147484196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DCFCD5B-E106-4E64-9559-FB91B2017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04AFE412-A257-4608-8ED1-0CE7F05F6E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aphicFrame>
        <p:nvGraphicFramePr>
          <p:cNvPr id="2052" name="Object 11">
            <a:extLst>
              <a:ext uri="{FF2B5EF4-FFF2-40B4-BE49-F238E27FC236}">
                <a16:creationId xmlns:a16="http://schemas.microsoft.com/office/drawing/2014/main" id="{0C7B7494-1DCC-4F42-9EE6-CDB21B028B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" y="0"/>
          <a:ext cx="1504951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Photo Editor 照片" r:id="rId14" imgW="4563112" imgH="4466667" progId="MSPhotoEd.3">
                  <p:embed/>
                </p:oleObj>
              </mc:Choice>
              <mc:Fallback>
                <p:oleObj name="Photo Editor 照片" r:id="rId14" imgW="4563112" imgH="4466667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04951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Rectangle 13">
            <a:extLst>
              <a:ext uri="{FF2B5EF4-FFF2-40B4-BE49-F238E27FC236}">
                <a16:creationId xmlns:a16="http://schemas.microsoft.com/office/drawing/2014/main" id="{001C1C10-7517-471E-8347-3CA0FFEAD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5267" y="6400800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/>
              <a:t>国际经济贸易学院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BF9F932-831F-44A9-AF32-2E1B0E337A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605C412-A799-403E-B484-395C4C8681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aphicFrame>
        <p:nvGraphicFramePr>
          <p:cNvPr id="3076" name="Object 11">
            <a:extLst>
              <a:ext uri="{FF2B5EF4-FFF2-40B4-BE49-F238E27FC236}">
                <a16:creationId xmlns:a16="http://schemas.microsoft.com/office/drawing/2014/main" id="{BA0222BE-4878-4914-BDF6-D7223A56FE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" y="0"/>
          <a:ext cx="1504951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Photo Editor 照片" r:id="rId14" imgW="4563112" imgH="4466667" progId="MSPhotoEd.3">
                  <p:embed/>
                </p:oleObj>
              </mc:Choice>
              <mc:Fallback>
                <p:oleObj name="Photo Editor 照片" r:id="rId14" imgW="4563112" imgH="4466667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04951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Rectangle 13">
            <a:extLst>
              <a:ext uri="{FF2B5EF4-FFF2-40B4-BE49-F238E27FC236}">
                <a16:creationId xmlns:a16="http://schemas.microsoft.com/office/drawing/2014/main" id="{B5316DF6-732F-4E7C-B515-6C6B907CF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5267" y="6400800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/>
              <a:t>国际经济贸易学院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6CD340EA-99E5-4A0B-8F7B-2A71745DAD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695C3BF9-EBDB-4120-A2C1-98D7FCDEFD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aphicFrame>
        <p:nvGraphicFramePr>
          <p:cNvPr id="4100" name="Object 11">
            <a:extLst>
              <a:ext uri="{FF2B5EF4-FFF2-40B4-BE49-F238E27FC236}">
                <a16:creationId xmlns:a16="http://schemas.microsoft.com/office/drawing/2014/main" id="{93067EF4-4E78-4D54-909B-E20AE4EE00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" y="0"/>
          <a:ext cx="1504951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Photo Editor 照片" r:id="rId14" imgW="4563112" imgH="4466667" progId="MSPhotoEd.3">
                  <p:embed/>
                </p:oleObj>
              </mc:Choice>
              <mc:Fallback>
                <p:oleObj name="Photo Editor 照片" r:id="rId14" imgW="4563112" imgH="4466667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04951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Rectangle 12">
            <a:extLst>
              <a:ext uri="{FF2B5EF4-FFF2-40B4-BE49-F238E27FC236}">
                <a16:creationId xmlns:a16="http://schemas.microsoft.com/office/drawing/2014/main" id="{FB16335D-7265-4D20-8AED-5957FC874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1200" y="64008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>
                <a:ea typeface="华文行楷" panose="02010800040101010101" pitchFamily="2" charset="-122"/>
              </a:rPr>
              <a:t>国际经济贸易学院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4" r:id="rId1"/>
    <p:sldLayoutId id="2147484185" r:id="rId2"/>
    <p:sldLayoutId id="2147484186" r:id="rId3"/>
    <p:sldLayoutId id="2147484187" r:id="rId4"/>
    <p:sldLayoutId id="2147484188" r:id="rId5"/>
    <p:sldLayoutId id="2147484189" r:id="rId6"/>
    <p:sldLayoutId id="2147484190" r:id="rId7"/>
    <p:sldLayoutId id="2147484191" r:id="rId8"/>
    <p:sldLayoutId id="2147484192" r:id="rId9"/>
    <p:sldLayoutId id="2147484193" r:id="rId10"/>
    <p:sldLayoutId id="2147484194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8A0F0333-8BE5-433D-A807-92A607789B65}"/>
              </a:ext>
            </a:extLst>
          </p:cNvPr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0" y="1341438"/>
            <a:ext cx="12192000" cy="1008062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en-US" altLang="zh-CN" sz="40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40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章  多元回归分析：估计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9AD42321-5DC2-4AF8-8056-9D2190746253}"/>
              </a:ext>
            </a:extLst>
          </p:cNvPr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1847528" y="2492375"/>
            <a:ext cx="10344472" cy="316071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提要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一、利用多元回归的动因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二、普通最小二乘法的操作和解释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三、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OLS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估计量的期望值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四、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OLS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估计量的方差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五、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OLS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的有效性：高斯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马尔可夫定理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sz="2400" b="1" dirty="0">
              <a:solidFill>
                <a:schemeClr val="hlink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bldLvl="0" autoUpdateAnimBg="0"/>
      <p:bldP spid="8195" grpId="0" build="p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>
            <a:extLst>
              <a:ext uri="{FF2B5EF4-FFF2-40B4-BE49-F238E27FC236}">
                <a16:creationId xmlns:a16="http://schemas.microsoft.com/office/drawing/2014/main" id="{B28DDDB4-1230-46B7-83D5-D54AC27AC9D6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01676" y="1340769"/>
            <a:ext cx="10722916" cy="43204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术语的说明：多元回归的术语类似于简单回归的术语，总结如下表</a:t>
            </a:r>
            <a:r>
              <a:rPr lang="en-US" altLang="zh-CN" sz="2000" dirty="0"/>
              <a:t>3-1</a:t>
            </a:r>
            <a:r>
              <a:rPr lang="zh-CN" altLang="en-US" sz="2000" dirty="0"/>
              <a:t>。 </a:t>
            </a:r>
            <a:endParaRPr lang="en-US" altLang="zh-CN" sz="2000" dirty="0"/>
          </a:p>
        </p:txBody>
      </p:sp>
      <p:pic>
        <p:nvPicPr>
          <p:cNvPr id="17412" name="图片 1">
            <a:extLst>
              <a:ext uri="{FF2B5EF4-FFF2-40B4-BE49-F238E27FC236}">
                <a16:creationId xmlns:a16="http://schemas.microsoft.com/office/drawing/2014/main" id="{A41AF88A-6984-4E9E-AC34-2A8B72E85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2420888"/>
            <a:ext cx="9400488" cy="3540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>
            <a:extLst>
              <a:ext uri="{FF2B5EF4-FFF2-40B4-BE49-F238E27FC236}">
                <a16:creationId xmlns:a16="http://schemas.microsoft.com/office/drawing/2014/main" id="{E42365B1-2B7C-4378-B539-1D8F91E9D278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67408" y="1556792"/>
            <a:ext cx="8245475" cy="4210050"/>
          </a:xfrm>
        </p:spPr>
        <p:txBody>
          <a:bodyPr/>
          <a:lstStyle/>
          <a:p>
            <a:r>
              <a:rPr lang="zh-CN" altLang="en-US" sz="2000" b="1" dirty="0"/>
              <a:t>用一般多元回归模型时，必须知道如何解释这些参数</a:t>
            </a:r>
            <a:endParaRPr lang="en-US" altLang="zh-CN" sz="2000" b="1" dirty="0"/>
          </a:p>
          <a:p>
            <a:endParaRPr lang="zh-CN" altLang="en-US" sz="2000" dirty="0"/>
          </a:p>
        </p:txBody>
      </p:sp>
      <p:pic>
        <p:nvPicPr>
          <p:cNvPr id="18435" name="图片 3">
            <a:extLst>
              <a:ext uri="{FF2B5EF4-FFF2-40B4-BE49-F238E27FC236}">
                <a16:creationId xmlns:a16="http://schemas.microsoft.com/office/drawing/2014/main" id="{EF948D4C-E6FE-474A-B118-CA48CD90C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73" y="1988840"/>
            <a:ext cx="10830615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3A2F3B75-899E-4236-9946-269C631D978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5400" y="1417639"/>
            <a:ext cx="10369152" cy="499194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sz="2400" b="1" dirty="0">
                <a:cs typeface="Times New Roman" panose="02020603050405020304" pitchFamily="18" charset="0"/>
              </a:rPr>
              <a:t>3. </a:t>
            </a:r>
            <a:r>
              <a:rPr lang="zh-CN" altLang="en-US" sz="2400" b="1" dirty="0">
                <a:cs typeface="Times New Roman" panose="02020603050405020304" pitchFamily="18" charset="0"/>
              </a:rPr>
              <a:t>多元回归模型的关键假设</a:t>
            </a:r>
            <a:endParaRPr lang="en-US" altLang="zh-CN" sz="2400" b="1" dirty="0"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dirty="0"/>
          </a:p>
        </p:txBody>
      </p:sp>
      <p:pic>
        <p:nvPicPr>
          <p:cNvPr id="19459" name="图片 1">
            <a:extLst>
              <a:ext uri="{FF2B5EF4-FFF2-40B4-BE49-F238E27FC236}">
                <a16:creationId xmlns:a16="http://schemas.microsoft.com/office/drawing/2014/main" id="{A659C8CE-BAF3-4CB9-BEAD-DE4FF22B1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23" y="1916833"/>
            <a:ext cx="11575353" cy="33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315" name="Rectangle 3">
                <a:extLst>
                  <a:ext uri="{FF2B5EF4-FFF2-40B4-BE49-F238E27FC236}">
                    <a16:creationId xmlns:a16="http://schemas.microsoft.com/office/drawing/2014/main" id="{4D550494-10E0-4C91-BBEF-36764DB3F270}"/>
                  </a:ext>
                </a:extLst>
              </p:cNvPr>
              <p:cNvSpPr>
                <a:spLocks noGrp="1" noRot="1" noChangeArrowheads="1"/>
              </p:cNvSpPr>
              <p:nvPr>
                <p:ph idx="4294967295"/>
              </p:nvPr>
            </p:nvSpPr>
            <p:spPr>
              <a:xfrm>
                <a:off x="839416" y="1773238"/>
                <a:ext cx="10585175" cy="4968875"/>
              </a:xfrm>
            </p:spPr>
            <p:txBody>
              <a:bodyPr/>
              <a:lstStyle/>
              <a:p>
                <a:pPr marL="457200" indent="-457200">
                  <a:buAutoNum type="arabicPeriod"/>
                  <a:defRPr/>
                </a:pPr>
                <a:r>
                  <a:rPr lang="zh-TW" altLang="en-US" sz="2400" b="1" dirty="0">
                    <a:cs typeface="Times New Roman" panose="02020603050405020304" pitchFamily="18" charset="0"/>
                  </a:rPr>
                  <a:t>如何</a:t>
                </a:r>
                <a:r>
                  <a:rPr lang="zh-CN" altLang="en-US" sz="2400" b="1" dirty="0">
                    <a:cs typeface="Times New Roman" panose="02020603050405020304" pitchFamily="18" charset="0"/>
                  </a:rPr>
                  <a:t>求解</a:t>
                </a:r>
                <a:r>
                  <a:rPr lang="en-US" altLang="zh-TW" sz="2400" b="1" dirty="0">
                    <a:cs typeface="Times New Roman" panose="02020603050405020304" pitchFamily="18" charset="0"/>
                  </a:rPr>
                  <a:t>OLS</a:t>
                </a:r>
                <a:r>
                  <a:rPr lang="zh-TW" altLang="en-US" sz="2400" b="1" dirty="0">
                    <a:cs typeface="Times New Roman" panose="02020603050405020304" pitchFamily="18" charset="0"/>
                  </a:rPr>
                  <a:t>估计值</a:t>
                </a:r>
                <a:endParaRPr lang="en-US" altLang="zh-TW" sz="2400" b="1" dirty="0">
                  <a:cs typeface="Times New Roman" panose="02020603050405020304" pitchFamily="18" charset="0"/>
                </a:endParaRPr>
              </a:p>
              <a:p>
                <a:pPr marL="0" indent="541338">
                  <a:buNone/>
                  <a:defRPr/>
                </a:pP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考察含两个自变量模型的估计。在形式上，被估计的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OLS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方程与简单回归情况下的相似。在含有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个自变量的一般情形中，我们想找到方程</a:t>
                </a: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541338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+…+</m:t>
                      </m:r>
                      <m:acc>
                        <m:accPr>
                          <m:chr m:val="̂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     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11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  <a:defRPr/>
                </a:pP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中的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k+1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个估计值，它们应满足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k+1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个一阶条件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:</a:t>
                </a:r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−…−</m:t>
                        </m:r>
                        <m:acc>
                          <m:accPr>
                            <m:chr m:val="̂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2000" b="0" dirty="0">
                    <a:latin typeface="华文中宋" panose="02010600040101010101" pitchFamily="2" charset="-122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−…−</m:t>
                        </m:r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20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</m:t>
                      </m:r>
                    </m:oMath>
                  </m:oMathPara>
                </a14:m>
                <a:endParaRPr lang="en-US" altLang="zh-CN" sz="2000" b="0" dirty="0">
                  <a:latin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−…−</m:t>
                        </m:r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      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13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0" indent="0">
                  <a:buNone/>
                  <a:defRPr/>
                </a:pPr>
                <a:endParaRPr lang="en-US" altLang="zh-CN" sz="2000" dirty="0">
                  <a:latin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541338">
                  <a:buNone/>
                  <a:defRPr/>
                </a:pP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在假定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3.8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条件下，以上</a:t>
                </a:r>
                <a14:m>
                  <m:oMath xmlns:m="http://schemas.openxmlformats.org/officeDocument/2006/math">
                    <m:r>
                      <a:rPr lang="zh-CN" altLang="en-US" sz="2000" b="0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一阶条件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也可以通过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矩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法</m:t>
                    </m:r>
                    <m:r>
                      <a:rPr lang="zh-CN" altLang="en-US" sz="2000" i="1" dirty="0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得到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r>
                  <a:rPr lang="en-US" altLang="zh-CN" sz="2000" dirty="0">
                    <a:latin typeface="Cambria Math" panose="020405030504060302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3.13</a:t>
                </a:r>
                <a:r>
                  <a:rPr lang="zh-CN" altLang="en-US" sz="2000" dirty="0">
                    <a:latin typeface="Cambria Math" panose="020405030504060302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中的方程就是这些总体矩在样本中对应的样本矩。</a:t>
                </a:r>
                <a:r>
                  <a:rPr lang="zh-CN" altLang="en-US" sz="1600" b="1" dirty="0">
                    <a:latin typeface="楷体_GB2312" pitchFamily="49" charset="-122"/>
                    <a:ea typeface="楷体_GB2312" pitchFamily="49" charset="-122"/>
                  </a:rPr>
                  <a:t>         </a:t>
                </a:r>
                <a:endParaRPr lang="zh-CN" altLang="en-US" sz="2000" b="1" dirty="0"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>
          <p:sp>
            <p:nvSpPr>
              <p:cNvPr id="13315" name="Rectangle 3">
                <a:extLst>
                  <a:ext uri="{FF2B5EF4-FFF2-40B4-BE49-F238E27FC236}">
                    <a16:creationId xmlns:a16="http://schemas.microsoft.com/office/drawing/2014/main" id="{4D550494-10E0-4C91-BBEF-36764DB3F2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9416" y="1773238"/>
                <a:ext cx="10585175" cy="4968875"/>
              </a:xfrm>
              <a:blipFill>
                <a:blip r:embed="rId2"/>
                <a:stretch>
                  <a:fillRect l="-3571" t="-1350" r="-12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83" name="Rectangle 6">
            <a:extLst>
              <a:ext uri="{FF2B5EF4-FFF2-40B4-BE49-F238E27FC236}">
                <a16:creationId xmlns:a16="http://schemas.microsoft.com/office/drawing/2014/main" id="{5BED37E4-AF23-4EC7-A607-829F91D07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9" y="1187450"/>
            <a:ext cx="971961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Calibri" panose="020F0502020204030204" pitchFamily="34" charset="0"/>
              </a:rPr>
              <a:t>二、普通最小二乘法的操作和解释</a:t>
            </a:r>
            <a:endParaRPr lang="zh-CN" altLang="en-US" dirty="0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9459" name="Rectangle 3">
                <a:extLst>
                  <a:ext uri="{FF2B5EF4-FFF2-40B4-BE49-F238E27FC236}">
                    <a16:creationId xmlns:a16="http://schemas.microsoft.com/office/drawing/2014/main" id="{EAB56CA6-6F1F-4707-9C83-E195B9CC8BE2}"/>
                  </a:ext>
                </a:extLst>
              </p:cNvPr>
              <p:cNvSpPr>
                <a:spLocks noGrp="1" noRot="1" noChangeArrowheads="1"/>
              </p:cNvSpPr>
              <p:nvPr>
                <p:ph type="body" sz="half" idx="4294967295"/>
              </p:nvPr>
            </p:nvSpPr>
            <p:spPr>
              <a:xfrm>
                <a:off x="839416" y="1412776"/>
                <a:ext cx="9865096" cy="4895850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en-US" altLang="zh-CN" sz="2400" b="1" dirty="0">
                    <a:cs typeface="Times New Roman" panose="02020603050405020304" pitchFamily="18" charset="0"/>
                  </a:rPr>
                  <a:t>2.</a:t>
                </a:r>
                <a:r>
                  <a:rPr lang="zh-CN" alt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1" dirty="0">
                    <a:cs typeface="Times New Roman" panose="02020603050405020304" pitchFamily="18" charset="0"/>
                  </a:rPr>
                  <a:t>OL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S</a:t>
                </a:r>
                <a:r>
                  <a:rPr lang="zh-CN" altLang="en-US" sz="2400" b="1" dirty="0">
                    <a:cs typeface="Times New Roman" panose="02020603050405020304" pitchFamily="18" charset="0"/>
                  </a:rPr>
                  <a:t>术语的说明</a:t>
                </a:r>
                <a:endParaRPr lang="en-US" altLang="zh-CN" sz="2400" b="1" dirty="0">
                  <a:cs typeface="Times New Roman" panose="02020603050405020304" pitchFamily="18" charset="0"/>
                </a:endParaRPr>
              </a:p>
              <a:p>
                <a:pPr marL="0" indent="541338">
                  <a:buNone/>
                  <a:defRPr/>
                </a:pPr>
                <a:r>
                  <a:rPr lang="zh-CN" altLang="en-US" sz="2000" b="1" dirty="0">
                    <a:cs typeface="Times New Roman" panose="02020603050405020304" pitchFamily="18" charset="0"/>
                  </a:rPr>
                  <a:t>方程</a:t>
                </a:r>
                <a:r>
                  <a:rPr lang="en-US" altLang="zh-CN" sz="2000" b="1" dirty="0">
                    <a:cs typeface="Times New Roman" panose="02020603050405020304" pitchFamily="18" charset="0"/>
                  </a:rPr>
                  <a:t>3.11</a:t>
                </a:r>
                <a:r>
                  <a:rPr lang="zh-CN" altLang="en-US" sz="2000" b="1" dirty="0">
                    <a:cs typeface="Times New Roman" panose="02020603050405020304" pitchFamily="18" charset="0"/>
                  </a:rPr>
                  <a:t>被称为</a:t>
                </a:r>
                <a:r>
                  <a:rPr lang="en-US" altLang="zh-CN" sz="2000" b="1" dirty="0">
                    <a:cs typeface="Times New Roman" panose="02020603050405020304" pitchFamily="18" charset="0"/>
                  </a:rPr>
                  <a:t>OLS</a:t>
                </a:r>
                <a:r>
                  <a:rPr lang="zh-CN" altLang="en-US" sz="2000" b="1" dirty="0">
                    <a:cs typeface="Times New Roman" panose="02020603050405020304" pitchFamily="18" charset="0"/>
                  </a:rPr>
                  <a:t>回归线（</a:t>
                </a:r>
                <a:r>
                  <a:rPr lang="en-US" altLang="zh-CN" sz="2000" b="1" dirty="0">
                    <a:cs typeface="Times New Roman" panose="02020603050405020304" pitchFamily="18" charset="0"/>
                  </a:rPr>
                  <a:t>OLS regression line)</a:t>
                </a:r>
                <a:r>
                  <a:rPr lang="zh-CN" altLang="en-US" sz="2000" b="1" dirty="0">
                    <a:cs typeface="Times New Roman" panose="02020603050405020304" pitchFamily="18" charset="0"/>
                  </a:rPr>
                  <a:t>或样本回归函数（</a:t>
                </a:r>
                <a:r>
                  <a:rPr lang="en-US" altLang="zh-CN" sz="2000" b="1" dirty="0">
                    <a:cs typeface="Times New Roman" panose="02020603050405020304" pitchFamily="18" charset="0"/>
                  </a:rPr>
                  <a:t>SRF),</a:t>
                </a:r>
                <a:r>
                  <a:rPr lang="en-US" altLang="zh-CN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b="1" dirty="0">
                    <a:cs typeface="Times New Roman" panose="02020603050405020304" pitchFamily="18" charset="0"/>
                  </a:rPr>
                  <a:t>为截距估计值，</a:t>
                </a:r>
                <a:r>
                  <a:rPr lang="en-US" altLang="zh-CN" sz="2000" b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b="1"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1"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b="1"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sz="2000" b="1">
                        <a:cs typeface="Times New Roman" panose="02020603050405020304" pitchFamily="18" charset="0"/>
                      </a:rPr>
                      <m:t>…</m:t>
                    </m:r>
                    <m:acc>
                      <m:accPr>
                        <m:chr m:val="̂"/>
                        <m:ctrlPr>
                          <a:rPr lang="en-US" altLang="zh-CN" sz="2000" b="1"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1"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b="1"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b="1" dirty="0">
                    <a:cs typeface="Times New Roman" panose="02020603050405020304" pitchFamily="18" charset="0"/>
                  </a:rPr>
                  <a:t>为斜率估计值。</a:t>
                </a:r>
                <a:endParaRPr lang="en-US" altLang="zh-CN" sz="2000" b="1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  <a:defRPr/>
                </a:pPr>
                <a:r>
                  <a:rPr lang="en-US" altLang="zh-CN" sz="2400" b="1" dirty="0">
                    <a:cs typeface="Times New Roman" panose="02020603050405020304" pitchFamily="18" charset="0"/>
                  </a:rPr>
                  <a:t>3.</a:t>
                </a:r>
                <a:r>
                  <a:rPr lang="zh-CN" altLang="en-US" sz="2400" b="1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b="1" dirty="0">
                    <a:cs typeface="Times New Roman" panose="02020603050405020304" pitchFamily="18" charset="0"/>
                  </a:rPr>
                  <a:t>OL</a:t>
                </a:r>
                <a:r>
                  <a:rPr lang="en-US" altLang="zh-CN" sz="2400" b="1" dirty="0">
                    <a:cs typeface="Times New Roman" panose="02020603050405020304" pitchFamily="18" charset="0"/>
                  </a:rPr>
                  <a:t>S</a:t>
                </a:r>
                <a:r>
                  <a:rPr lang="zh-CN" altLang="en-US" sz="2400" b="1" dirty="0">
                    <a:cs typeface="Times New Roman" panose="02020603050405020304" pitchFamily="18" charset="0"/>
                  </a:rPr>
                  <a:t>方程的解释</a:t>
                </a:r>
                <a:endParaRPr lang="en-US" altLang="zh-CN" sz="2400" b="1" dirty="0">
                  <a:cs typeface="Times New Roman" panose="02020603050405020304" pitchFamily="18" charset="0"/>
                </a:endParaRPr>
              </a:p>
              <a:p>
                <a:pPr marL="0" indent="541338">
                  <a:buNone/>
                  <a:defRPr/>
                </a:pPr>
                <a:r>
                  <a:rPr lang="zh-CN" altLang="en-US" sz="2000" b="1" dirty="0">
                    <a:cs typeface="Times New Roman" panose="02020603050405020304" pitchFamily="18" charset="0"/>
                  </a:rPr>
                  <a:t>两个自变量模型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acc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𝟑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>
                    <a:cs typeface="Times New Roman" panose="02020603050405020304" pitchFamily="18" charset="0"/>
                  </a:rPr>
                  <a:t>的截距项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b="1" dirty="0">
                    <a:cs typeface="Times New Roman" panose="02020603050405020304" pitchFamily="18" charset="0"/>
                  </a:rPr>
                  <a:t>是</a:t>
                </a:r>
                <a:r>
                  <a:rPr lang="en-US" altLang="zh-CN" sz="2000" b="1" dirty="0">
                    <a:cs typeface="Times New Roman" panose="02020603050405020304" pitchFamily="18" charset="0"/>
                  </a:rPr>
                  <a:t>y</a:t>
                </a:r>
                <a:r>
                  <a:rPr lang="zh-CN" altLang="en-US" sz="2000" b="1" dirty="0"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时</m:t>
                    </m:r>
                  </m:oMath>
                </a14:m>
                <a:r>
                  <a:rPr lang="zh-CN" altLang="en-US" sz="2000" b="1" dirty="0">
                    <a:cs typeface="Times New Roman" panose="02020603050405020304" pitchFamily="18" charset="0"/>
                  </a:rPr>
                  <a:t>的预测值。估计值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acc>
                      <m:accPr>
                        <m:chr m:val="̂"/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b="1" dirty="0">
                    <a:cs typeface="Times New Roman" panose="02020603050405020304" pitchFamily="18" charset="0"/>
                  </a:rPr>
                  <a:t>具有偏效应</a:t>
                </a:r>
                <a:r>
                  <a:rPr lang="en-US" altLang="zh-CN" sz="2000" b="1" dirty="0">
                    <a:cs typeface="Times New Roman" panose="02020603050405020304" pitchFamily="18" charset="0"/>
                  </a:rPr>
                  <a:t>(partial effect)</a:t>
                </a:r>
                <a:r>
                  <a:rPr lang="zh-CN" altLang="en-US" sz="2000" b="1" dirty="0">
                    <a:cs typeface="Times New Roman" panose="02020603050405020304" pitchFamily="18" charset="0"/>
                  </a:rPr>
                  <a:t>或其他条件不变</a:t>
                </a:r>
                <a:r>
                  <a:rPr lang="en-US" altLang="zh-CN" sz="2000" b="1" dirty="0">
                    <a:cs typeface="Times New Roman" panose="02020603050405020304" pitchFamily="18" charset="0"/>
                  </a:rPr>
                  <a:t>(ceteris paribus)</a:t>
                </a:r>
                <a:r>
                  <a:rPr lang="zh-CN" altLang="en-US" sz="2000" b="1" dirty="0">
                    <a:cs typeface="Times New Roman" panose="02020603050405020304" pitchFamily="18" charset="0"/>
                  </a:rPr>
                  <a:t>的解释。从方程</a:t>
                </a:r>
                <a:r>
                  <a:rPr lang="en-US" altLang="zh-CN" sz="2000" b="1" dirty="0">
                    <a:cs typeface="Times New Roman" panose="02020603050405020304" pitchFamily="18" charset="0"/>
                  </a:rPr>
                  <a:t>3.14</a:t>
                </a:r>
                <a:r>
                  <a:rPr lang="zh-CN" altLang="en-US" sz="2000" b="1" dirty="0">
                    <a:cs typeface="Times New Roman" panose="02020603050405020304" pitchFamily="18" charset="0"/>
                  </a:rPr>
                  <a:t>可以得到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𝚫</m:t>
                    </m:r>
                    <m:acc>
                      <m:accPr>
                        <m:chr m:val="̂"/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acc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𝚫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altLang="zh-CN" sz="2000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𝚫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2000" b="1" dirty="0">
                  <a:cs typeface="Times New Roman" panose="02020603050405020304" pitchFamily="18" charset="0"/>
                </a:endParaRPr>
              </a:p>
              <a:p>
                <a:pPr marL="0" indent="541338">
                  <a:buNone/>
                  <a:defRPr/>
                </a:pPr>
                <a:r>
                  <a:rPr lang="zh-CN" altLang="en-US" sz="2000" b="1" dirty="0">
                    <a:cs typeface="Times New Roman" panose="02020603050405020304" pitchFamily="18" charset="0"/>
                  </a:rPr>
                  <a:t>多变量方程与之类似。</a:t>
                </a:r>
                <a:endParaRPr lang="en-US" altLang="zh-CN" sz="2000" b="1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  <a:defRPr/>
                </a:pPr>
                <a:endParaRPr lang="en-US" altLang="zh-CN" sz="2000" b="1" dirty="0">
                  <a:cs typeface="Times New Roman" panose="02020603050405020304" pitchFamily="18" charset="0"/>
                </a:endParaRPr>
              </a:p>
              <a:p>
                <a:pPr marL="0" indent="627063">
                  <a:buNone/>
                  <a:defRPr/>
                </a:pPr>
                <a:endParaRPr lang="en-US" altLang="zh-TW" sz="2400" b="1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459" name="Rectangle 3">
                <a:extLst>
                  <a:ext uri="{FF2B5EF4-FFF2-40B4-BE49-F238E27FC236}">
                    <a16:creationId xmlns:a16="http://schemas.microsoft.com/office/drawing/2014/main" id="{EAB56CA6-6F1F-4707-9C83-E195B9CC8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839416" y="1412776"/>
                <a:ext cx="9865096" cy="4895850"/>
              </a:xfrm>
              <a:blipFill>
                <a:blip r:embed="rId2"/>
                <a:stretch>
                  <a:fillRect l="-989" t="-1370" r="-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图片 3">
            <a:extLst>
              <a:ext uri="{FF2B5EF4-FFF2-40B4-BE49-F238E27FC236}">
                <a16:creationId xmlns:a16="http://schemas.microsoft.com/office/drawing/2014/main" id="{BA90C317-29A4-4827-BFE2-DBE994923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340768"/>
            <a:ext cx="10790370" cy="521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图片 1">
            <a:extLst>
              <a:ext uri="{FF2B5EF4-FFF2-40B4-BE49-F238E27FC236}">
                <a16:creationId xmlns:a16="http://schemas.microsoft.com/office/drawing/2014/main" id="{F79ECB76-5A7D-4524-80DB-8555A5864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41" y="1556792"/>
            <a:ext cx="11422117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6627" name="文本占位符 3">
                <a:extLst>
                  <a:ext uri="{FF2B5EF4-FFF2-40B4-BE49-F238E27FC236}">
                    <a16:creationId xmlns:a16="http://schemas.microsoft.com/office/drawing/2014/main" id="{EBF94814-8A68-4E6D-9E0E-6A59BB8081A5}"/>
                  </a:ext>
                </a:extLst>
              </p:cNvPr>
              <p:cNvSpPr>
                <a:spLocks noGrp="1"/>
              </p:cNvSpPr>
              <p:nvPr>
                <p:ph type="body" sz="half" idx="4294967295"/>
              </p:nvPr>
            </p:nvSpPr>
            <p:spPr>
              <a:xfrm>
                <a:off x="767408" y="1340768"/>
                <a:ext cx="10585176" cy="5328592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en-US" altLang="zh-CN" sz="24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4. </a:t>
                </a:r>
                <a:r>
                  <a:rPr lang="zh-CN" altLang="en-US" sz="24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关于多元回归中“保持其他因素不变”的含义</a:t>
                </a:r>
                <a:endParaRPr lang="en-US" altLang="zh-CN" sz="2400" b="1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627063">
                  <a:buNone/>
                  <a:defRPr/>
                </a:pP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在例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3.1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中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ACT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的系数度量的是</a:t>
                </a:r>
                <a:r>
                  <a:rPr lang="en-US" altLang="zh-CN" sz="2000" dirty="0" err="1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hsGPA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不变的情况下，预期</a:t>
                </a:r>
                <a:r>
                  <a:rPr lang="en-US" altLang="zh-CN" sz="2000" dirty="0" err="1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colGPA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的差别。多元回归使我们在对自变量的值不施加限制时，有效地模拟了施加限制时的情况。</a:t>
                </a: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  <a:defRPr/>
                </a:pPr>
                <a:r>
                  <a:rPr lang="en-US" altLang="zh-CN" sz="24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5. OLS</a:t>
                </a:r>
                <a:r>
                  <a:rPr lang="zh-CN" altLang="en-US" sz="24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的拟合值与残差</a:t>
                </a:r>
                <a:endParaRPr lang="en-US" altLang="zh-CN" sz="2400" b="1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  <a:defRPr/>
                </a:pP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与简单回归类似。</a:t>
                </a: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buNone/>
                  <a:defRPr/>
                </a:pPr>
                <a:r>
                  <a:rPr lang="en-US" altLang="zh-CN" sz="24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6. </a:t>
                </a:r>
                <a:r>
                  <a:rPr lang="zh-CN" altLang="en-US" sz="2400" b="1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简单回归与多元回归估计值的比较</a:t>
                </a:r>
                <a:endParaRPr lang="en-US" altLang="zh-CN" sz="2400" b="1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627063">
                  <a:buNone/>
                  <a:defRPr/>
                </a:pP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对于同样一个自变量的系数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来说，简单回归系数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通常不会等于多元回归系数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，它们之间存在关系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华文中宋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𝑘𝑖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是第</a:t>
                </a:r>
                <a:r>
                  <a:rPr lang="en-US" altLang="zh-CN" sz="2000" dirty="0" err="1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个自变量对自变量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进行简单的斜率系数。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000"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>
                                <a:latin typeface="华文中宋" panose="02010600040101010101" pitchFamily="2" charset="-122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华文中宋" panose="02010600040101010101" pitchFamily="2" charset="-122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>
                                <a:latin typeface="华文中宋" panose="02010600040101010101" pitchFamily="2" charset="-122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zh-CN" altLang="en-US" sz="2000"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 panose="02020603050405020304" pitchFamily="18" charset="0"/>
                      </a:rPr>
                      <m:t>和</m:t>
                    </m:r>
                    <m:acc>
                      <m:accPr>
                        <m:chr m:val="̂"/>
                        <m:ctrlPr>
                          <a:rPr lang="en-US" altLang="zh-CN" sz="2000">
                            <a:latin typeface="华文中宋" panose="02010600040101010101" pitchFamily="2" charset="-122"/>
                            <a:ea typeface="华文中宋" panose="0201060004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>
                                <a:latin typeface="华文中宋" panose="02010600040101010101" pitchFamily="2" charset="-122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华文中宋" panose="02010600040101010101" pitchFamily="2" charset="-122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>
                                <a:latin typeface="华文中宋" panose="02010600040101010101" pitchFamily="2" charset="-122"/>
                                <a:ea typeface="华文中宋" panose="0201060004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在两种情况下相等：</a:t>
                </a: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627063">
                  <a:buNone/>
                  <a:defRPr/>
                </a:pP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）其他自变量对因变量的偏效应均为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；</a:t>
                </a: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627063">
                  <a:buNone/>
                  <a:defRPr/>
                </a:pP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0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）自变量之间完全不相关。</a:t>
                </a: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627063">
                  <a:buNone/>
                  <a:defRPr/>
                </a:pPr>
                <a:endParaRPr lang="en-US" altLang="zh-CN" sz="2000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marL="0" indent="627063">
                  <a:buNone/>
                  <a:defRPr/>
                </a:pPr>
                <a:endParaRPr lang="en-US" altLang="zh-CN" sz="2400" b="1" dirty="0">
                  <a:latin typeface="华文中宋" panose="02010600040101010101" pitchFamily="2" charset="-122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>
                  <a:defRPr/>
                </a:pPr>
                <a:endParaRPr lang="zh-CN" altLang="en-US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26627" name="文本占位符 3">
                <a:extLst>
                  <a:ext uri="{FF2B5EF4-FFF2-40B4-BE49-F238E27FC236}">
                    <a16:creationId xmlns:a16="http://schemas.microsoft.com/office/drawing/2014/main" id="{EBF94814-8A68-4E6D-9E0E-6A59BB808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767408" y="1340768"/>
                <a:ext cx="10585176" cy="5328592"/>
              </a:xfrm>
              <a:blipFill>
                <a:blip r:embed="rId2"/>
                <a:stretch>
                  <a:fillRect l="-922" t="-915" r="-29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图片 1">
            <a:extLst>
              <a:ext uri="{FF2B5EF4-FFF2-40B4-BE49-F238E27FC236}">
                <a16:creationId xmlns:a16="http://schemas.microsoft.com/office/drawing/2014/main" id="{4EE1CB97-04D4-4600-BB51-D87B14C67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196752"/>
            <a:ext cx="10657184" cy="5625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图片 1">
            <a:extLst>
              <a:ext uri="{FF2B5EF4-FFF2-40B4-BE49-F238E27FC236}">
                <a16:creationId xmlns:a16="http://schemas.microsoft.com/office/drawing/2014/main" id="{C36F05ED-32F5-496A-8252-C7C96669F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484784"/>
            <a:ext cx="11488047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>
            <a:extLst>
              <a:ext uri="{FF2B5EF4-FFF2-40B4-BE49-F238E27FC236}">
                <a16:creationId xmlns:a16="http://schemas.microsoft.com/office/drawing/2014/main" id="{994E532F-ECD4-4A4B-BA50-D04639C7478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95400" y="1206500"/>
            <a:ext cx="8448600" cy="638175"/>
          </a:xfrm>
        </p:spPr>
        <p:txBody>
          <a:bodyPr/>
          <a:lstStyle/>
          <a:p>
            <a:pPr algn="l"/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一、利用多元回归的动因</a:t>
            </a:r>
            <a:endParaRPr lang="en-US" altLang="zh-CN" sz="3200" b="1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171" name="内容占位符 2">
            <a:extLst>
              <a:ext uri="{FF2B5EF4-FFF2-40B4-BE49-F238E27FC236}">
                <a16:creationId xmlns:a16="http://schemas.microsoft.com/office/drawing/2014/main" id="{5B612AF3-CC11-4574-ADDC-1990277A79D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1384" y="2133600"/>
            <a:ext cx="11017224" cy="4060825"/>
          </a:xfrm>
        </p:spPr>
        <p:txBody>
          <a:bodyPr/>
          <a:lstStyle/>
          <a:p>
            <a:pPr marL="0" indent="538163">
              <a:buNone/>
              <a:defRPr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简单回归分析，把因变量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y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解释成一个自变量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x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的函数。 在经验研究中使用简单回归分析有非常大的缺陷，就是它很难得到在其他条件不变情况下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x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对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y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的影响。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538163">
              <a:buNone/>
              <a:defRPr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由于</a:t>
            </a:r>
            <a:r>
              <a:rPr lang="zh-CN" altLang="en-US" sz="2000" dirty="0">
                <a:solidFill>
                  <a:srgbClr val="23029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多元回归分析</a:t>
            </a:r>
            <a:r>
              <a:rPr lang="en-US" altLang="zh-CN" sz="2000" dirty="0">
                <a:solidFill>
                  <a:srgbClr val="23029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(multiple regression analysis )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能明确地控制其他影响因变量的因素，所以它适合于其他条件不变情况下的分析。 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538163">
              <a:buNone/>
              <a:defRPr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在使用非实验数据下，多元回归分析的这一特性对检验理论和评价政策都非常重要。由于多元回归模型能容纳许多可能相关的解释变量，所以在简单回归分析可能产生误导的情况下，可以希望多元回归模型能用于推断因果关系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zh-CN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D97DD95-7E3D-459D-AD94-81BD386DBB92}"/>
              </a:ext>
            </a:extLst>
          </p:cNvPr>
          <p:cNvSpPr/>
          <p:nvPr/>
        </p:nvSpPr>
        <p:spPr>
          <a:xfrm>
            <a:off x="623392" y="1412776"/>
            <a:ext cx="1087320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7. </a:t>
            </a:r>
            <a:r>
              <a:rPr lang="zh-CN" altLang="en-US" sz="28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拟合优度</a:t>
            </a:r>
            <a:endParaRPr lang="en-US" altLang="zh-CN" sz="2800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541338">
              <a:buNone/>
              <a:defRPr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定义和计算与简单回归一致。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541338">
              <a:buNone/>
              <a:defRPr/>
            </a:pP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需要注意，在回归中增加自变量个数后，它通常会增大，但并不能说明增加的自变量能够解释因变量的变化。判断一个自变量是否要加入模型的依据是它在总体中对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的偏效应是否为零。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541338">
              <a:buNone/>
              <a:defRPr/>
            </a:pP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>
            <a:extLst>
              <a:ext uri="{FF2B5EF4-FFF2-40B4-BE49-F238E27FC236}">
                <a16:creationId xmlns:a16="http://schemas.microsoft.com/office/drawing/2014/main" id="{B9FD66B2-B80E-40AB-80BF-9E0A920BBCA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7408" y="1206500"/>
            <a:ext cx="8376592" cy="782638"/>
          </a:xfrm>
        </p:spPr>
        <p:txBody>
          <a:bodyPr/>
          <a:lstStyle/>
          <a:p>
            <a:pPr algn="l"/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三、</a:t>
            </a:r>
            <a:r>
              <a:rPr lang="en-US" altLang="zh-CN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OLS</a:t>
            </a:r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估计量的期望值</a:t>
            </a:r>
            <a:endParaRPr lang="zh-CN" altLang="en-US" sz="3200" b="1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7891" name="内容占位符 2">
            <a:extLst>
              <a:ext uri="{FF2B5EF4-FFF2-40B4-BE49-F238E27FC236}">
                <a16:creationId xmlns:a16="http://schemas.microsoft.com/office/drawing/2014/main" id="{31D0FEB7-1E2B-401E-8758-7C60F8B9F3E1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67408" y="1916113"/>
            <a:ext cx="10657184" cy="4114800"/>
          </a:xfrm>
        </p:spPr>
        <p:txBody>
          <a:bodyPr/>
          <a:lstStyle/>
          <a:p>
            <a:pPr marL="0" indent="538163">
              <a:buNone/>
            </a:pPr>
            <a:r>
              <a:rPr lang="zh-CN" altLang="en-US" sz="2400" dirty="0">
                <a:cs typeface="Times New Roman" panose="02020603050405020304" pitchFamily="18" charset="0"/>
              </a:rPr>
              <a:t> 本节将推导</a:t>
            </a:r>
            <a:r>
              <a:rPr lang="en-US" altLang="zh-CN" sz="2400" dirty="0">
                <a:cs typeface="Times New Roman" panose="02020603050405020304" pitchFamily="18" charset="0"/>
              </a:rPr>
              <a:t>OLS</a:t>
            </a:r>
            <a:r>
              <a:rPr lang="zh-CN" altLang="en-US" sz="2400" dirty="0">
                <a:cs typeface="Times New Roman" panose="02020603050405020304" pitchFamily="18" charset="0"/>
              </a:rPr>
              <a:t>估计量的期望值，并说明 、讨论四个假设，这些假设都是对简单回归模型假设的直接推广，而且在这些假设之下</a:t>
            </a:r>
            <a:r>
              <a:rPr lang="en-US" altLang="zh-CN" sz="2400" dirty="0">
                <a:cs typeface="Times New Roman" panose="02020603050405020304" pitchFamily="18" charset="0"/>
              </a:rPr>
              <a:t>OLS</a:t>
            </a:r>
            <a:r>
              <a:rPr lang="zh-CN" altLang="en-US" sz="2400" dirty="0">
                <a:cs typeface="Times New Roman" panose="02020603050405020304" pitchFamily="18" charset="0"/>
              </a:rPr>
              <a:t>估计量是总体参数的无偏估计。</a:t>
            </a:r>
            <a:endParaRPr lang="en-US" altLang="zh-CN" sz="2400" dirty="0">
              <a:cs typeface="Times New Roman" panose="02020603050405020304" pitchFamily="18" charset="0"/>
            </a:endParaRPr>
          </a:p>
        </p:txBody>
      </p:sp>
      <p:pic>
        <p:nvPicPr>
          <p:cNvPr id="37892" name="图片 2">
            <a:extLst>
              <a:ext uri="{FF2B5EF4-FFF2-40B4-BE49-F238E27FC236}">
                <a16:creationId xmlns:a16="http://schemas.microsoft.com/office/drawing/2014/main" id="{8E9BB3FD-040C-494F-B59E-FE9E6CB97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65" y="3160862"/>
            <a:ext cx="10461227" cy="341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">
            <a:extLst>
              <a:ext uri="{FF2B5EF4-FFF2-40B4-BE49-F238E27FC236}">
                <a16:creationId xmlns:a16="http://schemas.microsoft.com/office/drawing/2014/main" id="{F68476AD-B124-4C58-B1ED-A1C9DD3E98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92"/>
          <a:stretch/>
        </p:blipFill>
        <p:spPr bwMode="auto">
          <a:xfrm>
            <a:off x="767408" y="1284934"/>
            <a:ext cx="10997984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图片 2">
            <a:extLst>
              <a:ext uri="{FF2B5EF4-FFF2-40B4-BE49-F238E27FC236}">
                <a16:creationId xmlns:a16="http://schemas.microsoft.com/office/drawing/2014/main" id="{B9E3C2EF-9E25-41BC-B2BC-3CEC84E740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18" b="-40618"/>
          <a:stretch/>
        </p:blipFill>
        <p:spPr bwMode="auto">
          <a:xfrm>
            <a:off x="728030" y="2331969"/>
            <a:ext cx="11037362" cy="272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1">
            <a:extLst>
              <a:ext uri="{FF2B5EF4-FFF2-40B4-BE49-F238E27FC236}">
                <a16:creationId xmlns:a16="http://schemas.microsoft.com/office/drawing/2014/main" id="{0400ED52-367D-4EAB-A5A2-C674B5241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196752"/>
            <a:ext cx="9956678" cy="5472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图片 1">
            <a:extLst>
              <a:ext uri="{FF2B5EF4-FFF2-40B4-BE49-F238E27FC236}">
                <a16:creationId xmlns:a16="http://schemas.microsoft.com/office/drawing/2014/main" id="{CC6567D0-54B8-4066-A988-DFBBD6947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1376772"/>
            <a:ext cx="11737304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图片 1">
            <a:extLst>
              <a:ext uri="{FF2B5EF4-FFF2-40B4-BE49-F238E27FC236}">
                <a16:creationId xmlns:a16="http://schemas.microsoft.com/office/drawing/2014/main" id="{2051930A-D04E-4FB7-9408-584BBA2FF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664804"/>
            <a:ext cx="11377264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1">
            <a:extLst>
              <a:ext uri="{FF2B5EF4-FFF2-40B4-BE49-F238E27FC236}">
                <a16:creationId xmlns:a16="http://schemas.microsoft.com/office/drawing/2014/main" id="{AEBC9854-6478-4658-BC89-BD69B3EA0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34" y="1448780"/>
            <a:ext cx="11318732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图片 1">
            <a:extLst>
              <a:ext uri="{FF2B5EF4-FFF2-40B4-BE49-F238E27FC236}">
                <a16:creationId xmlns:a16="http://schemas.microsoft.com/office/drawing/2014/main" id="{CCF609FB-CEF7-44A2-9F22-9286DEFEF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556792"/>
            <a:ext cx="11089724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内容占位符 2">
            <a:extLst>
              <a:ext uri="{FF2B5EF4-FFF2-40B4-BE49-F238E27FC236}">
                <a16:creationId xmlns:a16="http://schemas.microsoft.com/office/drawing/2014/main" id="{78D49D3B-D797-4FAA-8ECE-5E3AA6AEFA3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1424" y="1417638"/>
            <a:ext cx="6576814" cy="49847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400" b="1" dirty="0">
                <a:cs typeface="Times New Roman" panose="02020603050405020304" pitchFamily="18" charset="0"/>
              </a:rPr>
              <a:t>多元</a:t>
            </a:r>
            <a:r>
              <a:rPr lang="en-US" altLang="zh-CN" sz="2400" b="1" dirty="0">
                <a:cs typeface="Times New Roman" panose="02020603050405020304" pitchFamily="18" charset="0"/>
              </a:rPr>
              <a:t>OLS</a:t>
            </a:r>
            <a:r>
              <a:rPr lang="zh-CN" altLang="en-US" sz="2400" b="1" dirty="0">
                <a:cs typeface="Times New Roman" panose="02020603050405020304" pitchFamily="18" charset="0"/>
              </a:rPr>
              <a:t>估计量的无偏性定理：</a:t>
            </a:r>
            <a:endParaRPr lang="en-US" altLang="zh-CN" sz="2400" b="1" dirty="0"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2400" b="1" dirty="0"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2400" b="1" dirty="0"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2400" b="1" dirty="0"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2400" b="1" dirty="0"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2400" b="1" dirty="0"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2400" b="1" dirty="0"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2400" b="1" dirty="0"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en-US" altLang="zh-CN" sz="2000" b="1" dirty="0"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en-US" altLang="zh-CN" sz="2000" b="1" dirty="0"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sz="2400" b="1" dirty="0"/>
          </a:p>
          <a:p>
            <a:pPr>
              <a:defRPr/>
            </a:pPr>
            <a:endParaRPr lang="zh-CN" altLang="en-US" b="1" dirty="0"/>
          </a:p>
        </p:txBody>
      </p:sp>
      <p:pic>
        <p:nvPicPr>
          <p:cNvPr id="47107" name="图片 1">
            <a:extLst>
              <a:ext uri="{FF2B5EF4-FFF2-40B4-BE49-F238E27FC236}">
                <a16:creationId xmlns:a16="http://schemas.microsoft.com/office/drawing/2014/main" id="{12BE2A9D-7C74-4561-8482-A04325272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50" y="1952106"/>
            <a:ext cx="10584771" cy="4285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内容占位符 2">
            <a:extLst>
              <a:ext uri="{FF2B5EF4-FFF2-40B4-BE49-F238E27FC236}">
                <a16:creationId xmlns:a16="http://schemas.microsoft.com/office/drawing/2014/main" id="{F2FD0FE9-CF66-4B0A-9FF3-B07E3FD9AF2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7408" y="1340768"/>
            <a:ext cx="10801200" cy="525145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特别注意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包含无关变量的问题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538163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多元回归分析中包含一个无关变量（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inclusion of an irrelevant variable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）或对模型进行过度设定（</a:t>
            </a:r>
            <a:r>
              <a:rPr lang="en-US" altLang="zh-CN" sz="24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overspecifying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the model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），也就是尽管一个或多个自变量在总体中对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没有影响，单却被放入模型之中。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538163">
              <a:buNone/>
              <a:defRPr/>
            </a:pP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zh-CN" altLang="en-US" sz="2400" b="1" dirty="0"/>
              <a:t>注意出现遗漏变量的偏误</a:t>
            </a:r>
            <a:endParaRPr lang="en-US" altLang="zh-CN" sz="2400" b="1" dirty="0"/>
          </a:p>
          <a:p>
            <a:pPr marL="0" indent="538163">
              <a:buFontTx/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假设我们遗漏一个实际上应包括在真实（或总体）模型中的变量。通常这被称为排除一个有关变 量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(exclusion of an relevant variable)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或对模型设定不足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undespecifying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 the model )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的问题 。第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章和本章的前半部分指出，这个问题一般会导致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OLS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估计量产生偏误。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538163">
              <a:buNone/>
              <a:defRPr/>
            </a:pP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538163">
              <a:buNone/>
              <a:defRPr/>
            </a:pP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内容占位符 2">
            <a:extLst>
              <a:ext uri="{FF2B5EF4-FFF2-40B4-BE49-F238E27FC236}">
                <a16:creationId xmlns:a16="http://schemas.microsoft.com/office/drawing/2014/main" id="{FBACDDA2-7F53-49E6-A4C9-36B7572F568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95400" y="1700213"/>
            <a:ext cx="10873208" cy="4641850"/>
          </a:xfrm>
        </p:spPr>
        <p:txBody>
          <a:bodyPr/>
          <a:lstStyle/>
          <a:p>
            <a:pPr marL="0" indent="538163">
              <a:buNone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在模型中多增加一些有助于解释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y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的因素，那么 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y 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的变化就能更多地得到解释。因此，多元回归分析可用于建立更好的因变量预测模型。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538163">
              <a:buNone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多元回归分析的另一个优点是，它可以用于引入相当一般化的函数关系。 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538163">
              <a:buNone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正如下面所看到，多元回归模型的灵活性非常大。</a:t>
            </a:r>
          </a:p>
        </p:txBody>
      </p:sp>
      <p:pic>
        <p:nvPicPr>
          <p:cNvPr id="10243" name="图片 2">
            <a:extLst>
              <a:ext uri="{FF2B5EF4-FFF2-40B4-BE49-F238E27FC236}">
                <a16:creationId xmlns:a16="http://schemas.microsoft.com/office/drawing/2014/main" id="{022A7DFE-9BD3-4160-9549-B02B0B26C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3789040"/>
            <a:ext cx="9218409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图片 1">
            <a:extLst>
              <a:ext uri="{FF2B5EF4-FFF2-40B4-BE49-F238E27FC236}">
                <a16:creationId xmlns:a16="http://schemas.microsoft.com/office/drawing/2014/main" id="{4143BD4A-A731-4C4E-A01E-CAD27B1E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592796"/>
            <a:ext cx="1137726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内容占位符 2">
            <a:extLst>
              <a:ext uri="{FF2B5EF4-FFF2-40B4-BE49-F238E27FC236}">
                <a16:creationId xmlns:a16="http://schemas.microsoft.com/office/drawing/2014/main" id="{3DA8FA6C-0056-4BD7-8925-9DC336B64D1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3392" y="1844675"/>
            <a:ext cx="7083921" cy="42814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400" dirty="0"/>
              <a:t>注意出现遗漏变量的偏误</a:t>
            </a:r>
            <a:endParaRPr lang="zh-CN" altLang="en-US" dirty="0"/>
          </a:p>
        </p:txBody>
      </p:sp>
      <p:pic>
        <p:nvPicPr>
          <p:cNvPr id="55299" name="图片 1">
            <a:extLst>
              <a:ext uri="{FF2B5EF4-FFF2-40B4-BE49-F238E27FC236}">
                <a16:creationId xmlns:a16="http://schemas.microsoft.com/office/drawing/2014/main" id="{2137D84D-84DF-4A10-BA4B-FA9618D29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2436019"/>
            <a:ext cx="10801199" cy="198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>
            <a:extLst>
              <a:ext uri="{FF2B5EF4-FFF2-40B4-BE49-F238E27FC236}">
                <a16:creationId xmlns:a16="http://schemas.microsoft.com/office/drawing/2014/main" id="{606ACC9F-5FBC-4691-BA87-B75DEA29D73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7408" y="1206500"/>
            <a:ext cx="8341667" cy="782638"/>
          </a:xfrm>
        </p:spPr>
        <p:txBody>
          <a:bodyPr/>
          <a:lstStyle/>
          <a:p>
            <a:pPr algn="l"/>
            <a:r>
              <a:rPr lang="zh-CN" altLang="en-US" sz="3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四、</a:t>
            </a:r>
            <a:r>
              <a:rPr lang="en-US" altLang="zh-CN" sz="3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OLS</a:t>
            </a:r>
            <a:r>
              <a:rPr lang="zh-CN" altLang="en-US" sz="3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估计量的方差</a:t>
            </a:r>
            <a:endParaRPr lang="zh-CN" altLang="en-US" sz="32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8371" name="内容占位符 2">
            <a:extLst>
              <a:ext uri="{FF2B5EF4-FFF2-40B4-BE49-F238E27FC236}">
                <a16:creationId xmlns:a16="http://schemas.microsoft.com/office/drawing/2014/main" id="{FFAFA671-A501-497B-8D80-2B21BFDD7EC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39416" y="2009775"/>
            <a:ext cx="11352584" cy="4114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cs typeface="Times New Roman" panose="02020603050405020304" pitchFamily="18" charset="0"/>
              </a:rPr>
              <a:t>、</a:t>
            </a:r>
            <a:r>
              <a:rPr lang="zh-CN" altLang="en-US" sz="2400" dirty="0"/>
              <a:t>多元回归的框架下，同方差性表述是怎样的呢？</a:t>
            </a:r>
          </a:p>
        </p:txBody>
      </p:sp>
      <p:pic>
        <p:nvPicPr>
          <p:cNvPr id="58372" name="图片 3">
            <a:extLst>
              <a:ext uri="{FF2B5EF4-FFF2-40B4-BE49-F238E27FC236}">
                <a16:creationId xmlns:a16="http://schemas.microsoft.com/office/drawing/2014/main" id="{9C25B05C-BED4-450A-976A-FFD7E9EC6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19" y="2564904"/>
            <a:ext cx="8417953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9394" name="内容占位符 2">
                <a:extLst>
                  <a:ext uri="{FF2B5EF4-FFF2-40B4-BE49-F238E27FC236}">
                    <a16:creationId xmlns:a16="http://schemas.microsoft.com/office/drawing/2014/main" id="{DB7500EF-3066-4B07-B6F1-9CB8A6255439}"/>
                  </a:ext>
                </a:extLst>
              </p:cNvPr>
              <p:cNvSpPr>
                <a:spLocks noGrp="1" noChangeArrowheads="1"/>
              </p:cNvSpPr>
              <p:nvPr>
                <p:ph idx="4294967295"/>
              </p:nvPr>
            </p:nvSpPr>
            <p:spPr>
              <a:xfrm>
                <a:off x="839416" y="1484313"/>
                <a:ext cx="10657184" cy="439295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多元回归的框架下，高斯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-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马尔可夫假设</a:t>
                </a:r>
                <a:endPara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MLR.1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到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MLR.5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一起被称为横截面回归的高斯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-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马尔科夫假设。</a:t>
                </a:r>
                <a:endPara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定理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3.2 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：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OLS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斜率估计量的抽样方差</a:t>
                </a:r>
                <a:endPara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0">
                  <a:buNone/>
                </a:pPr>
                <a:endPara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0">
                  <a:buNone/>
                </a:pPr>
                <a:endPara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0">
                  <a:buNone/>
                </a:pPr>
                <a:endPara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0">
                  <a:buNone/>
                </a:pPr>
                <a:endPara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0">
                  <a:buNone/>
                </a:pPr>
                <a:endParaRPr lang="en-US" altLang="zh-CN" sz="2400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marL="0" indent="0">
                  <a:buNone/>
                </a:pP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3.51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反映了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估计值准确度取决于残差方差，第</a:t>
                </a:r>
                <a:r>
                  <a:rPr lang="en-US" altLang="zh-CN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j</a:t>
                </a:r>
                <a:r>
                  <a:rPr lang="zh-CN" altLang="en-US" sz="24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个自变量的样本波动程度，以及它与其他自变量的相关程度。</a:t>
                </a:r>
              </a:p>
            </p:txBody>
          </p:sp>
        </mc:Choice>
        <mc:Fallback>
          <p:sp>
            <p:nvSpPr>
              <p:cNvPr id="59394" name="内容占位符 2">
                <a:extLst>
                  <a:ext uri="{FF2B5EF4-FFF2-40B4-BE49-F238E27FC236}">
                    <a16:creationId xmlns:a16="http://schemas.microsoft.com/office/drawing/2014/main" id="{DB7500EF-3066-4B07-B6F1-9CB8A6255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9416" y="1484313"/>
                <a:ext cx="10657184" cy="4392959"/>
              </a:xfrm>
              <a:blipFill>
                <a:blip r:embed="rId2"/>
                <a:stretch>
                  <a:fillRect l="-915" t="-1110" b="-2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4">
            <a:extLst>
              <a:ext uri="{FF2B5EF4-FFF2-40B4-BE49-F238E27FC236}">
                <a16:creationId xmlns:a16="http://schemas.microsoft.com/office/drawing/2014/main" id="{EF41EB2F-D23A-4ED2-A8AE-DF3ABDA00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61"/>
          <a:stretch/>
        </p:blipFill>
        <p:spPr bwMode="auto">
          <a:xfrm>
            <a:off x="839416" y="2924944"/>
            <a:ext cx="10584436" cy="1908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图片 1">
            <a:extLst>
              <a:ext uri="{FF2B5EF4-FFF2-40B4-BE49-F238E27FC236}">
                <a16:creationId xmlns:a16="http://schemas.microsoft.com/office/drawing/2014/main" id="{F71E4123-0247-43BB-8138-7445223AA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4" y="1268413"/>
            <a:ext cx="5800725" cy="526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内容占位符 2">
            <a:extLst>
              <a:ext uri="{FF2B5EF4-FFF2-40B4-BE49-F238E27FC236}">
                <a16:creationId xmlns:a16="http://schemas.microsoft.com/office/drawing/2014/main" id="{C0614A6B-D6A7-4E14-8A93-AE3128B8CF2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9416" y="1773238"/>
            <a:ext cx="10513168" cy="41148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b="1" dirty="0"/>
              <a:t>3. </a:t>
            </a:r>
            <a:r>
              <a:rPr lang="zh-CN" altLang="en-US" b="1" dirty="0"/>
              <a:t>多重共线性</a:t>
            </a:r>
            <a:r>
              <a:rPr lang="en-US" altLang="zh-CN" b="1" dirty="0"/>
              <a:t>(</a:t>
            </a:r>
            <a:r>
              <a:rPr lang="en-US" altLang="zh-CN" b="1" dirty="0" err="1"/>
              <a:t>multicollonearity</a:t>
            </a:r>
            <a:r>
              <a:rPr lang="en-US" altLang="zh-CN" b="1" dirty="0"/>
              <a:t>)</a:t>
            </a:r>
            <a:r>
              <a:rPr lang="zh-CN" altLang="en-US" b="1" dirty="0"/>
              <a:t>定义</a:t>
            </a:r>
            <a:endParaRPr lang="en-US" altLang="zh-CN" b="1" dirty="0"/>
          </a:p>
          <a:p>
            <a:pPr marL="0" indent="0">
              <a:buNone/>
              <a:defRPr/>
            </a:pPr>
            <a:r>
              <a:rPr lang="zh-CN" altLang="en-US" sz="2800" b="1" dirty="0"/>
              <a:t>定义：两个或多个自变量之间高度（但不完全）相关被称为多重共线性。</a:t>
            </a:r>
            <a:endParaRPr lang="en-US" altLang="zh-CN" sz="2800" b="1" dirty="0"/>
          </a:p>
          <a:p>
            <a:pPr marL="0" indent="0">
              <a:buNone/>
              <a:defRPr/>
            </a:pPr>
            <a:r>
              <a:rPr lang="zh-CN" altLang="en-US" sz="2800" b="1" dirty="0"/>
              <a:t>关于如何诊断多重共线性的问题，请参看书上</a:t>
            </a:r>
            <a:r>
              <a:rPr lang="en-US" altLang="zh-CN" sz="2800" b="1" dirty="0"/>
              <a:t>83</a:t>
            </a:r>
            <a:r>
              <a:rPr lang="zh-CN" altLang="en-US" sz="2800" b="1" dirty="0"/>
              <a:t>页的阐述。</a:t>
            </a:r>
            <a:endParaRPr lang="en-US" altLang="zh-CN" sz="2800" b="1" dirty="0"/>
          </a:p>
          <a:p>
            <a:pPr>
              <a:defRPr/>
            </a:pPr>
            <a:endParaRPr lang="en-US" altLang="zh-CN" sz="2800" b="1" dirty="0"/>
          </a:p>
          <a:p>
            <a:pPr>
              <a:defRPr/>
            </a:pPr>
            <a:endParaRPr lang="en-US" altLang="zh-CN" sz="2800" b="1" dirty="0"/>
          </a:p>
          <a:p>
            <a:pPr>
              <a:defRPr/>
            </a:pPr>
            <a:endParaRPr lang="zh-CN" altLang="en-US" sz="2800" b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4515" name="内容占位符 2">
                <a:extLst>
                  <a:ext uri="{FF2B5EF4-FFF2-40B4-BE49-F238E27FC236}">
                    <a16:creationId xmlns:a16="http://schemas.microsoft.com/office/drawing/2014/main" id="{6D51B10F-9258-49FE-8008-CA22AAD901C0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767408" y="1417638"/>
                <a:ext cx="10585176" cy="4243610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en-US" altLang="zh-CN" sz="2800" b="1" dirty="0"/>
                  <a:t>4.</a:t>
                </a:r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OLS</a:t>
                </a:r>
                <a:r>
                  <a:rPr lang="zh-CN" altLang="en-US" sz="2800" b="1" dirty="0"/>
                  <a:t>估计量的标准误</a:t>
                </a:r>
                <a:endParaRPr lang="en-US" altLang="zh-CN" sz="2800" b="1" dirty="0"/>
              </a:p>
              <a:p>
                <a:pPr marL="0" indent="0">
                  <a:buNone/>
                  <a:defRPr/>
                </a:pPr>
                <a:r>
                  <a:rPr lang="en-US" altLang="zh-CN" sz="2800" b="1" dirty="0"/>
                  <a:t>	</a:t>
                </a:r>
                <a:r>
                  <a:rPr lang="zh-CN" altLang="en-US" sz="2400" b="1" dirty="0"/>
                  <a:t>在一般多元回归情形中，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2400" b="1" dirty="0"/>
                  <a:t>的无偏估计量是</a:t>
                </a:r>
                <a:endParaRPr lang="en-US" altLang="zh-CN" sz="2400" b="1" dirty="0"/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acc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en-US" altLang="zh-CN" sz="2400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𝑺𝑺𝑹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    (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𝟓𝟔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b="1" dirty="0"/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400" b="1" dirty="0"/>
                  <a:t>是含有</a:t>
                </a:r>
                <a:r>
                  <a:rPr lang="en-US" altLang="zh-CN" sz="2400" b="1" dirty="0"/>
                  <a:t>n</a:t>
                </a:r>
                <a:r>
                  <a:rPr lang="zh-CN" altLang="en-US" sz="2400" b="1" dirty="0"/>
                  <a:t>个观测值和</a:t>
                </a:r>
                <a:r>
                  <a:rPr lang="en-US" altLang="zh-CN" sz="2400" b="1" dirty="0"/>
                  <a:t>k</a:t>
                </a:r>
                <a:r>
                  <a:rPr lang="zh-CN" altLang="en-US" sz="2400" b="1" dirty="0"/>
                  <a:t>个自变量的一般</a:t>
                </a:r>
                <a:r>
                  <a:rPr lang="en-US" altLang="zh-CN" sz="2400" b="1" dirty="0"/>
                  <a:t>OLS</a:t>
                </a:r>
                <a:r>
                  <a:rPr lang="zh-CN" altLang="en-US" sz="2400" b="1" dirty="0"/>
                  <a:t>问题的自由度</a:t>
                </a:r>
                <a:r>
                  <a:rPr lang="en-US" altLang="zh-CN" sz="2400" b="1" dirty="0"/>
                  <a:t>(degree of </a:t>
                </a:r>
                <a:r>
                  <a:rPr lang="en-US" altLang="zh-CN" sz="2400" b="1" dirty="0" err="1"/>
                  <a:t>freedom,df</a:t>
                </a:r>
                <a:r>
                  <a:rPr lang="en-US" altLang="zh-CN" sz="2400" b="1" dirty="0"/>
                  <a:t>)</a:t>
                </a:r>
                <a:r>
                  <a:rPr lang="zh-CN" altLang="en-US" sz="2400" b="1" dirty="0"/>
                  <a:t>，</a:t>
                </a:r>
                <a:r>
                  <a:rPr lang="en-US" altLang="zh-CN" sz="2400" b="1" dirty="0"/>
                  <a:t>1</a:t>
                </a:r>
                <a:r>
                  <a:rPr lang="zh-CN" altLang="en-US" sz="2400" b="1" dirty="0"/>
                  <a:t>代表截距项的自由度。</a:t>
                </a:r>
                <a:endParaRPr lang="en-US" altLang="zh-CN" sz="2400" b="1" dirty="0"/>
              </a:p>
              <a:p>
                <a:pPr marL="0" indent="0">
                  <a:buNone/>
                  <a:defRPr/>
                </a:pPr>
                <a:r>
                  <a:rPr lang="en-US" altLang="zh-CN" sz="2400" b="1" dirty="0"/>
                  <a:t>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zh-CN" altLang="en-US" sz="2400" b="1" dirty="0"/>
                  <a:t>的正平方根被称为回归标准误</a:t>
                </a:r>
                <a:r>
                  <a:rPr lang="en-US" altLang="zh-CN" sz="2400" b="1" dirty="0"/>
                  <a:t>(standard error of the regression)</a:t>
                </a:r>
                <a:r>
                  <a:rPr lang="zh-CN" altLang="en-US" sz="2400" b="1" dirty="0"/>
                  <a:t>或</a:t>
                </a:r>
                <a:r>
                  <a:rPr lang="en-US" altLang="zh-CN" sz="2400" b="1" dirty="0"/>
                  <a:t>SER</a:t>
                </a:r>
                <a:r>
                  <a:rPr lang="zh-CN" altLang="en-US" sz="2400" b="1" dirty="0"/>
                  <a:t>，</a:t>
                </a:r>
                <a:r>
                  <a:rPr lang="en-US" altLang="zh-CN" sz="2400" b="1" dirty="0"/>
                  <a:t>SER</a:t>
                </a:r>
                <a:r>
                  <a:rPr lang="zh-CN" altLang="en-US" sz="2400" b="1" dirty="0"/>
                  <a:t>是误差项标准差的估计量。</a:t>
                </a:r>
              </a:p>
            </p:txBody>
          </p:sp>
        </mc:Choice>
        <mc:Fallback>
          <p:sp>
            <p:nvSpPr>
              <p:cNvPr id="64515" name="内容占位符 2">
                <a:extLst>
                  <a:ext uri="{FF2B5EF4-FFF2-40B4-BE49-F238E27FC236}">
                    <a16:creationId xmlns:a16="http://schemas.microsoft.com/office/drawing/2014/main" id="{6D51B10F-9258-49FE-8008-CA22AAD90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7408" y="1417638"/>
                <a:ext cx="10585176" cy="4243610"/>
              </a:xfrm>
              <a:blipFill>
                <a:blip r:embed="rId2"/>
                <a:stretch>
                  <a:fillRect l="-1210" t="-2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2">
            <a:extLst>
              <a:ext uri="{FF2B5EF4-FFF2-40B4-BE49-F238E27FC236}">
                <a16:creationId xmlns:a16="http://schemas.microsoft.com/office/drawing/2014/main" id="{9BAC2ED6-FB55-42B8-A49E-198BE423A9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34"/>
          <a:stretch/>
        </p:blipFill>
        <p:spPr bwMode="auto">
          <a:xfrm>
            <a:off x="148148" y="4972310"/>
            <a:ext cx="12043852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DD98101-DAAE-425B-A0FA-CF54E6981C4D}"/>
                  </a:ext>
                </a:extLst>
              </p:cNvPr>
              <p:cNvSpPr txBox="1"/>
              <p:nvPr/>
            </p:nvSpPr>
            <p:spPr>
              <a:xfrm>
                <a:off x="798701" y="1484784"/>
                <a:ext cx="10121835" cy="3331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541338"/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由于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未知，所以我们用其估计量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来取代，为我们给出了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的标准误</a:t>
                </a:r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indent="541338"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𝑆𝑆</m:t>
                                </m:r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Sup>
                                      <m:sSubSupPr>
                                        <m:ctrlP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𝑠𝑑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ad>
                          <m:radPr>
                            <m:degHide m:val="on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     (3.58)</a:t>
                </a:r>
              </a:p>
              <a:p>
                <a:pPr indent="541338"/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如果误差中表现出异方差性，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3.58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中的公式就不是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se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的可靠估计量。因此异方差的出现尽管不会导致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的偏误却能导致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出现偏误。</a:t>
                </a:r>
                <a:endParaRPr lang="en-US" altLang="zh-CN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indent="541338"/>
                <a:r>
                  <a:rPr lang="zh-CN" altLang="en-US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这一点很重要，因为任何软件包都默认</a:t>
                </a:r>
                <a:r>
                  <a:rPr lang="en-US" altLang="zh-CN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3.58</a:t>
                </a:r>
                <a:r>
                  <a:rPr lang="zh-CN" altLang="en-US" b="1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式作为系数标准误，如果存在异方差性，那么程序运行的结果就会出错。</a:t>
                </a:r>
                <a:endParaRPr lang="en-US" altLang="zh-CN" b="1" dirty="0"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indent="449263"/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另外，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3.58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说明当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n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越来越大时，标准误以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的速率收敛到</a:t>
                </a:r>
                <a:r>
                  <a:rPr lang="en-US" altLang="zh-CN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0</a:t>
                </a:r>
                <a:r>
                  <a:rPr lang="zh-CN" altLang="en-US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</a:t>
                </a:r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DD98101-DAAE-425B-A0FA-CF54E6981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01" y="1484784"/>
                <a:ext cx="10121835" cy="3331553"/>
              </a:xfrm>
              <a:prstGeom prst="rect">
                <a:avLst/>
              </a:prstGeom>
              <a:blipFill>
                <a:blip r:embed="rId2"/>
                <a:stretch>
                  <a:fillRect l="-904" t="-733" b="-34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>
            <a:extLst>
              <a:ext uri="{FF2B5EF4-FFF2-40B4-BE49-F238E27FC236}">
                <a16:creationId xmlns:a16="http://schemas.microsoft.com/office/drawing/2014/main" id="{616F8142-99DE-4CAC-B0A3-DA4550991BD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06500"/>
            <a:ext cx="9109075" cy="709613"/>
          </a:xfrm>
        </p:spPr>
        <p:txBody>
          <a:bodyPr/>
          <a:lstStyle/>
          <a:p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五、</a:t>
            </a:r>
            <a:r>
              <a:rPr lang="en-US" altLang="zh-CN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OLS</a:t>
            </a:r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的有效性：高斯</a:t>
            </a:r>
            <a:r>
              <a:rPr lang="en-US" altLang="zh-CN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马尔可夫定理</a:t>
            </a:r>
            <a:endParaRPr lang="zh-CN" altLang="en-US" sz="3200" b="1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A76E9B-6FA1-4217-85C9-8EB1B355F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1" y="2060848"/>
            <a:ext cx="10090243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F65B3F-C150-476E-9517-27A57FC6BED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1424" y="1557338"/>
            <a:ext cx="11280576" cy="492442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有两个自变量的模型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541338">
              <a:buNone/>
              <a:defRPr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举例说明，用多元回归分析解决简单回归所不能解决的问题。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541338">
              <a:buNone/>
              <a:defRPr/>
            </a:pP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例子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</a:p>
          <a:p>
            <a:pPr>
              <a:defRPr/>
            </a:pPr>
            <a:endParaRPr lang="zh-CN" altLang="en-US" sz="2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1267" name="图片 3">
            <a:extLst>
              <a:ext uri="{FF2B5EF4-FFF2-40B4-BE49-F238E27FC236}">
                <a16:creationId xmlns:a16="http://schemas.microsoft.com/office/drawing/2014/main" id="{D42DDE53-3D80-4AB1-ADDB-9BE9F8844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2780928"/>
            <a:ext cx="9937104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1">
            <a:extLst>
              <a:ext uri="{FF2B5EF4-FFF2-40B4-BE49-F238E27FC236}">
                <a16:creationId xmlns:a16="http://schemas.microsoft.com/office/drawing/2014/main" id="{D04EA8AE-47C0-49FB-AE74-3B2EBBBBF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96752"/>
            <a:ext cx="10657184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2">
            <a:extLst>
              <a:ext uri="{FF2B5EF4-FFF2-40B4-BE49-F238E27FC236}">
                <a16:creationId xmlns:a16="http://schemas.microsoft.com/office/drawing/2014/main" id="{1CC14005-7D53-4142-8E62-2EE7ED3FFBF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543401" y="1412776"/>
            <a:ext cx="9865096" cy="360189"/>
          </a:xfrm>
        </p:spPr>
        <p:txBody>
          <a:bodyPr/>
          <a:lstStyle/>
          <a:p>
            <a:r>
              <a:rPr lang="zh-CN" altLang="en-US" sz="2000" b="1" dirty="0"/>
              <a:t>多元回归分析另一个优点是： 对推广变量之间的函数关系也有帮助。</a:t>
            </a:r>
            <a:endParaRPr lang="zh-CN" altLang="en-US" sz="2000" dirty="0"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13315" name="图片 1">
            <a:extLst>
              <a:ext uri="{FF2B5EF4-FFF2-40B4-BE49-F238E27FC236}">
                <a16:creationId xmlns:a16="http://schemas.microsoft.com/office/drawing/2014/main" id="{B8DE63A9-91F7-44ED-822E-00AA81A36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1" y="2132856"/>
            <a:ext cx="11037173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2">
            <a:extLst>
              <a:ext uri="{FF2B5EF4-FFF2-40B4-BE49-F238E27FC236}">
                <a16:creationId xmlns:a16="http://schemas.microsoft.com/office/drawing/2014/main" id="{E231B504-FF63-488D-B86C-884BA5A5BF9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95400" y="1484313"/>
            <a:ext cx="8089825" cy="4824412"/>
          </a:xfrm>
        </p:spPr>
        <p:txBody>
          <a:bodyPr/>
          <a:lstStyle/>
          <a:p>
            <a:r>
              <a:rPr lang="zh-CN" altLang="en-US" sz="2000" b="1" dirty="0">
                <a:cs typeface="Times New Roman" panose="02020603050405020304" pitchFamily="18" charset="0"/>
              </a:rPr>
              <a:t>注意条件均值为零假设的意义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pic>
        <p:nvPicPr>
          <p:cNvPr id="14339" name="图片 1">
            <a:extLst>
              <a:ext uri="{FF2B5EF4-FFF2-40B4-BE49-F238E27FC236}">
                <a16:creationId xmlns:a16="http://schemas.microsoft.com/office/drawing/2014/main" id="{06AD3C7F-7188-4DF7-BCF0-CFDAB6256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916832"/>
            <a:ext cx="10406068" cy="4391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内容占位符 2">
            <a:extLst>
              <a:ext uri="{FF2B5EF4-FFF2-40B4-BE49-F238E27FC236}">
                <a16:creationId xmlns:a16="http://schemas.microsoft.com/office/drawing/2014/main" id="{38762412-5A7A-43DF-A4F7-04F7991603C7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23392" y="1484313"/>
            <a:ext cx="10873208" cy="47085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>
                <a:cs typeface="Times New Roman" panose="02020603050405020304" pitchFamily="18" charset="0"/>
              </a:rPr>
              <a:t>2</a:t>
            </a:r>
            <a:r>
              <a:rPr lang="zh-CN" altLang="en-US" sz="2400" b="1">
                <a:cs typeface="Times New Roman" panose="02020603050405020304" pitchFamily="18" charset="0"/>
              </a:rPr>
              <a:t>、有</a:t>
            </a:r>
            <a:r>
              <a:rPr lang="en-US" altLang="zh-CN" sz="2400" b="1">
                <a:cs typeface="Times New Roman" panose="02020603050405020304" pitchFamily="18" charset="0"/>
              </a:rPr>
              <a:t>k</a:t>
            </a:r>
            <a:r>
              <a:rPr lang="zh-CN" altLang="en-US" sz="2400" b="1">
                <a:cs typeface="Times New Roman" panose="02020603050405020304" pitchFamily="18" charset="0"/>
              </a:rPr>
              <a:t>个自变量的模型</a:t>
            </a:r>
            <a:endParaRPr lang="en-US" altLang="zh-CN" sz="2400" b="1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sz="2800"/>
          </a:p>
        </p:txBody>
      </p:sp>
      <p:pic>
        <p:nvPicPr>
          <p:cNvPr id="15363" name="图片 2">
            <a:extLst>
              <a:ext uri="{FF2B5EF4-FFF2-40B4-BE49-F238E27FC236}">
                <a16:creationId xmlns:a16="http://schemas.microsoft.com/office/drawing/2014/main" id="{4DAA5F07-EA83-4C72-AE86-23478BCEA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988840"/>
            <a:ext cx="10225136" cy="309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内容占位符 2">
            <a:extLst>
              <a:ext uri="{FF2B5EF4-FFF2-40B4-BE49-F238E27FC236}">
                <a16:creationId xmlns:a16="http://schemas.microsoft.com/office/drawing/2014/main" id="{6FC3F125-7CBB-49A9-8B2A-A916D4C27DF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39416" y="1417639"/>
            <a:ext cx="10801200" cy="64321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通常，</a:t>
            </a:r>
            <a:r>
              <a:rPr lang="en-US" altLang="zh-CN" sz="2400" dirty="0"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cs typeface="Times New Roman" panose="02020603050405020304" pitchFamily="18" charset="0"/>
              </a:rPr>
              <a:t>个自变量的</a:t>
            </a:r>
            <a:r>
              <a:rPr lang="zh-CN" altLang="en-US" sz="2400" dirty="0"/>
              <a:t>多元回归模型</a:t>
            </a:r>
          </a:p>
        </p:txBody>
      </p:sp>
      <p:pic>
        <p:nvPicPr>
          <p:cNvPr id="16387" name="图片 4">
            <a:extLst>
              <a:ext uri="{FF2B5EF4-FFF2-40B4-BE49-F238E27FC236}">
                <a16:creationId xmlns:a16="http://schemas.microsoft.com/office/drawing/2014/main" id="{7C6D118A-F029-46D5-AB74-673B40C85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2132856"/>
            <a:ext cx="8640960" cy="375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ISU">
  <a:themeElements>
    <a:clrScheme name="1_fin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fino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1_fin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in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ISU" id="{7DC98DAE-3870-4320-9A13-59FA76C53AF5}" vid="{9BADCEEC-B219-4256-BFD7-F1A47BBCD512}"/>
    </a:ext>
  </a:extLst>
</a:theme>
</file>

<file path=ppt/theme/theme2.xml><?xml version="1.0" encoding="utf-8"?>
<a:theme xmlns:a="http://schemas.openxmlformats.org/drawingml/2006/main" name="5_fino">
  <a:themeElements>
    <a:clrScheme name="5_fin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5_fino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5_fin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fin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fino">
  <a:themeElements>
    <a:clrScheme name="6_fin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6_fino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6_fin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fin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fino">
  <a:themeElements>
    <a:clrScheme name="7_fin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7_fino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7_fin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fin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ch3 伍6版 多元分析-估计</Template>
  <TotalTime>199</TotalTime>
  <Words>1396</Words>
  <Application>Microsoft Office PowerPoint</Application>
  <PresentationFormat>宽屏</PresentationFormat>
  <Paragraphs>98</Paragraphs>
  <Slides>38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1" baseType="lpstr">
      <vt:lpstr>Times New Roman</vt:lpstr>
      <vt:lpstr>楷体_GB2312</vt:lpstr>
      <vt:lpstr>Arial</vt:lpstr>
      <vt:lpstr>宋体</vt:lpstr>
      <vt:lpstr>Calibri</vt:lpstr>
      <vt:lpstr>华文行楷</vt:lpstr>
      <vt:lpstr>Wingdings</vt:lpstr>
      <vt:lpstr>黑体</vt:lpstr>
      <vt:lpstr>BISU</vt:lpstr>
      <vt:lpstr>5_fino</vt:lpstr>
      <vt:lpstr>6_fino</vt:lpstr>
      <vt:lpstr>7_fino</vt:lpstr>
      <vt:lpstr>Photo Editor 照片</vt:lpstr>
      <vt:lpstr>第3章  多元回归分析：估计</vt:lpstr>
      <vt:lpstr>一、利用多元回归的动因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三、OLS估计量的期望值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四、OLS估计量的方差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五、OLS的有效性：高斯-马尔可夫定理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第3章  多元回归分析：估计</dc:title>
  <dc:creator>博 李</dc:creator>
  <cp:lastModifiedBy>博 李</cp:lastModifiedBy>
  <cp:revision>19</cp:revision>
  <dcterms:created xsi:type="dcterms:W3CDTF">2019-08-11T05:55:37Z</dcterms:created>
  <dcterms:modified xsi:type="dcterms:W3CDTF">2019-08-11T09:15:26Z</dcterms:modified>
</cp:coreProperties>
</file>